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72" r:id="rId3"/>
    <p:sldId id="261" r:id="rId4"/>
    <p:sldId id="311" r:id="rId5"/>
    <p:sldId id="259" r:id="rId6"/>
    <p:sldId id="313" r:id="rId7"/>
    <p:sldId id="294" r:id="rId8"/>
    <p:sldId id="312" r:id="rId9"/>
    <p:sldId id="290" r:id="rId10"/>
    <p:sldId id="296" r:id="rId11"/>
    <p:sldId id="291" r:id="rId12"/>
    <p:sldId id="292" r:id="rId13"/>
    <p:sldId id="293" r:id="rId14"/>
    <p:sldId id="295" r:id="rId15"/>
    <p:sldId id="281" r:id="rId16"/>
    <p:sldId id="315" r:id="rId17"/>
    <p:sldId id="297" r:id="rId18"/>
    <p:sldId id="298" r:id="rId19"/>
    <p:sldId id="299" r:id="rId20"/>
    <p:sldId id="300" r:id="rId21"/>
    <p:sldId id="302" r:id="rId22"/>
    <p:sldId id="303" r:id="rId23"/>
    <p:sldId id="301" r:id="rId24"/>
    <p:sldId id="304" r:id="rId25"/>
    <p:sldId id="305" r:id="rId26"/>
    <p:sldId id="306" r:id="rId27"/>
    <p:sldId id="307" r:id="rId28"/>
    <p:sldId id="308" r:id="rId29"/>
    <p:sldId id="309" r:id="rId30"/>
    <p:sldId id="310" r:id="rId31"/>
    <p:sldId id="280" r:id="rId32"/>
    <p:sldId id="278" r:id="rId33"/>
  </p:sldIdLst>
  <p:sldSz cx="9144000" cy="5143500" type="screen16x9"/>
  <p:notesSz cx="6858000" cy="9144000"/>
  <p:embeddedFontLst>
    <p:embeddedFont>
      <p:font typeface="Playfair Display" panose="000005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E497AA-44E8-455A-928D-1E2571EE2AA5}">
  <a:tblStyle styleId="{DFE497AA-44E8-455A-928D-1E2571EE2A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ACCA66-42DE-43BE-BED4-3F24C8BE0B5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76" autoAdjust="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outlineViewPr>
    <p:cViewPr>
      <p:scale>
        <a:sx n="33" d="100"/>
        <a:sy n="33" d="100"/>
      </p:scale>
      <p:origin x="0" y="-11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118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445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d975472e8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d975472e8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2391863"/>
            <a:ext cx="4126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layfair Display"/>
              <a:buNone/>
              <a:defRPr sz="4800" b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3912619"/>
            <a:ext cx="9144000" cy="123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811625"/>
            <a:ext cx="4695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layfair Display"/>
              <a:buNone/>
              <a:defRPr sz="1800" i="1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334725"/>
            <a:ext cx="4695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layfair Display"/>
              <a:buNone/>
              <a:defRPr sz="48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Playfair Display"/>
              <a:buNone/>
              <a:defRPr sz="60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806100" y="3623569"/>
            <a:ext cx="7531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25" y="4977000"/>
            <a:ext cx="9144000" cy="1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 b="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005600" y="1200150"/>
            <a:ext cx="7132800" cy="3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◈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5"/>
          <p:cNvCxnSpPr/>
          <p:nvPr/>
        </p:nvCxnSpPr>
        <p:spPr>
          <a:xfrm>
            <a:off x="3028650" y="971556"/>
            <a:ext cx="3086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80026" y="1200150"/>
            <a:ext cx="3584100" cy="3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◈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79875" y="1200150"/>
            <a:ext cx="3584100" cy="3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◈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cxnSp>
        <p:nvCxnSpPr>
          <p:cNvPr id="32" name="Google Shape;32;p6"/>
          <p:cNvCxnSpPr/>
          <p:nvPr/>
        </p:nvCxnSpPr>
        <p:spPr>
          <a:xfrm>
            <a:off x="3028650" y="971556"/>
            <a:ext cx="3086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6"/>
          <p:cNvSpPr/>
          <p:nvPr/>
        </p:nvSpPr>
        <p:spPr>
          <a:xfrm>
            <a:off x="25" y="4977000"/>
            <a:ext cx="9144000" cy="1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cxnSp>
        <p:nvCxnSpPr>
          <p:cNvPr id="45" name="Google Shape;45;p8"/>
          <p:cNvCxnSpPr/>
          <p:nvPr/>
        </p:nvCxnSpPr>
        <p:spPr>
          <a:xfrm>
            <a:off x="3028650" y="971556"/>
            <a:ext cx="3086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8"/>
          <p:cNvSpPr/>
          <p:nvPr/>
        </p:nvSpPr>
        <p:spPr>
          <a:xfrm>
            <a:off x="25" y="4977000"/>
            <a:ext cx="9144000" cy="16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0"/>
          <p:cNvCxnSpPr/>
          <p:nvPr/>
        </p:nvCxnSpPr>
        <p:spPr>
          <a:xfrm>
            <a:off x="734700" y="4732556"/>
            <a:ext cx="7674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10"/>
          <p:cNvCxnSpPr/>
          <p:nvPr/>
        </p:nvCxnSpPr>
        <p:spPr>
          <a:xfrm>
            <a:off x="734700" y="410944"/>
            <a:ext cx="7674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"/>
              <a:buNone/>
              <a:defRPr sz="32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buNone/>
              <a:defRPr sz="12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imdb+logo&amp;rlz=1C1CHBF_enCA972CA972&amp;source=lnms&amp;tbm=isch&amp;sa=X&amp;ved=2ahUKEwieksyU0JDzAhW7GVkFHS_fDVIQ_AUoAXoECAEQAw&amp;biw=1280&amp;bih=632&amp;dpr=1.5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lidescarnival.com/prospero-free-presentation-template/91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024F8B-C2AE-4498-B389-125008813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4615" y="836579"/>
            <a:ext cx="4514770" cy="1297831"/>
          </a:xfrm>
        </p:spPr>
        <p:txBody>
          <a:bodyPr/>
          <a:lstStyle/>
          <a:p>
            <a:pPr algn="ctr"/>
            <a:r>
              <a:rPr lang="en-CA" sz="3200" dirty="0"/>
              <a:t>Web scraping, cloud storage and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Frame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0" y="887037"/>
            <a:ext cx="6264613" cy="48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Importing .csv to data frame &amp; sorting the data to MongoDB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9C61EA-CEE8-4E26-ADFC-197EE666A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619" y="1485105"/>
            <a:ext cx="6057042" cy="32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94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Web Scarping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5" y="1200150"/>
            <a:ext cx="4982510" cy="570284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Data frame created using the .csv file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350E9-B465-46F3-8890-3CC0BE206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11" b="38200"/>
          <a:stretch/>
        </p:blipFill>
        <p:spPr>
          <a:xfrm>
            <a:off x="1050798" y="1801195"/>
            <a:ext cx="7042403" cy="287245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79261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685800" y="3811625"/>
            <a:ext cx="4695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Database Creation</a:t>
            </a:r>
            <a:endParaRPr dirty="0"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/>
          </p:nvPr>
        </p:nvSpPr>
        <p:spPr>
          <a:xfrm>
            <a:off x="685800" y="2334725"/>
            <a:ext cx="4695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2. </a:t>
            </a:r>
            <a:r>
              <a:rPr lang="en-CA" sz="4400" dirty="0"/>
              <a:t>Data Storage</a:t>
            </a:r>
            <a:endParaRPr sz="4400" dirty="0"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7022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Database Creation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5" y="1200150"/>
            <a:ext cx="4982510" cy="570284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Platform used - MongoDB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-155643" y="1575476"/>
            <a:ext cx="3071672" cy="68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MongoDB Atlas – before web scraping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29842-916A-4285-96B9-5C20FE579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17" r="993" b="15259"/>
          <a:stretch/>
        </p:blipFill>
        <p:spPr>
          <a:xfrm>
            <a:off x="2801566" y="2027482"/>
            <a:ext cx="6112214" cy="269707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0324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Database Creation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0" y="1056667"/>
            <a:ext cx="3071672" cy="68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MongoDB Atlas – after loading web scraped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343DD0-4DE7-4C81-9F38-A4B391948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1" t="20544" r="18715" b="32545"/>
          <a:stretch/>
        </p:blipFill>
        <p:spPr>
          <a:xfrm>
            <a:off x="188069" y="2191969"/>
            <a:ext cx="4342250" cy="232604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33B74F-E215-425F-99E1-67D7ACFD79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91" t="20544" r="19582" b="32545"/>
          <a:stretch/>
        </p:blipFill>
        <p:spPr>
          <a:xfrm>
            <a:off x="4663029" y="2191969"/>
            <a:ext cx="4241022" cy="232604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3038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8"/>
          <p:cNvSpPr txBox="1">
            <a:spLocks noGrp="1"/>
          </p:cNvSpPr>
          <p:nvPr>
            <p:ph type="subTitle" idx="1"/>
          </p:nvPr>
        </p:nvSpPr>
        <p:spPr>
          <a:xfrm>
            <a:off x="685800" y="3811625"/>
            <a:ext cx="4695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User Interface</a:t>
            </a:r>
            <a:endParaRPr dirty="0"/>
          </a:p>
        </p:txBody>
      </p:sp>
      <p:sp>
        <p:nvSpPr>
          <p:cNvPr id="362" name="Google Shape;362;p38"/>
          <p:cNvSpPr txBox="1">
            <a:spLocks noGrp="1"/>
          </p:cNvSpPr>
          <p:nvPr>
            <p:ph type="ctrTitle"/>
          </p:nvPr>
        </p:nvSpPr>
        <p:spPr>
          <a:xfrm>
            <a:off x="685799" y="2334725"/>
            <a:ext cx="7842116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dirty="0"/>
              <a:t>3. </a:t>
            </a:r>
            <a:r>
              <a:rPr lang="en-CA" sz="4000" dirty="0"/>
              <a:t>Web Application Development</a:t>
            </a:r>
            <a:endParaRPr sz="4000" dirty="0"/>
          </a:p>
        </p:txBody>
      </p:sp>
      <p:sp>
        <p:nvSpPr>
          <p:cNvPr id="363" name="Google Shape;363;p3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33E5-D61F-4878-B1A4-9835F865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72781"/>
            <a:ext cx="8229600" cy="971700"/>
          </a:xfrm>
        </p:spPr>
        <p:txBody>
          <a:bodyPr/>
          <a:lstStyle/>
          <a:p>
            <a:r>
              <a:rPr lang="en-CA" sz="2000" b="1" dirty="0">
                <a:latin typeface="Droid Sans"/>
              </a:rPr>
              <a:t>Web App Development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CED4-8DD8-4A00-A2A3-C59B0E47D376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009555" y="1244481"/>
            <a:ext cx="7124889" cy="3156389"/>
          </a:xfrm>
        </p:spPr>
        <p:txBody>
          <a:bodyPr/>
          <a:lstStyle/>
          <a:p>
            <a:pPr marL="76200" indent="0" algn="ctr">
              <a:buNone/>
            </a:pPr>
            <a:r>
              <a:rPr lang="en-CA" dirty="0"/>
              <a:t>User Interface</a:t>
            </a:r>
          </a:p>
          <a:p>
            <a:pPr marL="76200" indent="0" algn="ctr">
              <a:buNone/>
            </a:pPr>
            <a:endParaRPr lang="en-CA" dirty="0"/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View – view all available information available on the database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Add – add new records into the database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Edit – make changes to existing records on the database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Delete – remove existing records from the database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7E5F37-F23D-4C9F-831E-053495FD4B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785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5" y="1200150"/>
            <a:ext cx="4982510" cy="570284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Platform used - Flask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-155643" y="1575476"/>
            <a:ext cx="2957209" cy="68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Downloading .csv file into 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C455FD-F31D-4965-B2AA-FE6AE5916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4" t="17904" r="17698" b="28763"/>
          <a:stretch/>
        </p:blipFill>
        <p:spPr>
          <a:xfrm>
            <a:off x="2270275" y="2062263"/>
            <a:ext cx="5197419" cy="269780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47578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6" y="1058977"/>
            <a:ext cx="4982510" cy="467332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UI - 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51880" y="1575476"/>
            <a:ext cx="1601822" cy="51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View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01B8F2-0F85-4D2C-8F66-DCCEB5227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0" t="22561" r="25886" b="29015"/>
          <a:stretch/>
        </p:blipFill>
        <p:spPr>
          <a:xfrm>
            <a:off x="2080746" y="1653306"/>
            <a:ext cx="4836488" cy="302034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0591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596" y="1119971"/>
            <a:ext cx="2064212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view.html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53348" y="1268242"/>
            <a:ext cx="2157061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View Flask Code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718CDC-F2B2-4B63-85C6-75B233004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88" t="20172" r="48690" b="26620"/>
          <a:stretch/>
        </p:blipFill>
        <p:spPr>
          <a:xfrm>
            <a:off x="450922" y="1747735"/>
            <a:ext cx="2857561" cy="273671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3E89F1-DE40-41DE-9290-CB82B93F91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5" t="26982" r="28724" b="33806"/>
          <a:stretch/>
        </p:blipFill>
        <p:spPr>
          <a:xfrm>
            <a:off x="3576959" y="2107658"/>
            <a:ext cx="5109841" cy="201686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6203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dirty="0"/>
              <a:t>Assignment 1 Deliverables</a:t>
            </a:r>
            <a:endParaRPr dirty="0"/>
          </a:p>
        </p:txBody>
      </p:sp>
      <p:sp>
        <p:nvSpPr>
          <p:cNvPr id="211" name="Google Shape;211;p2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8471410-E835-4E4C-8EDA-BEFF05DB1513}"/>
              </a:ext>
            </a:extLst>
          </p:cNvPr>
          <p:cNvGrpSpPr/>
          <p:nvPr/>
        </p:nvGrpSpPr>
        <p:grpSpPr>
          <a:xfrm>
            <a:off x="256165" y="1841771"/>
            <a:ext cx="8608977" cy="2548646"/>
            <a:chOff x="437745" y="1841771"/>
            <a:chExt cx="8608977" cy="2548646"/>
          </a:xfrm>
        </p:grpSpPr>
        <p:sp>
          <p:nvSpPr>
            <p:cNvPr id="208" name="Google Shape;208;p29"/>
            <p:cNvSpPr/>
            <p:nvPr/>
          </p:nvSpPr>
          <p:spPr>
            <a:xfrm>
              <a:off x="437745" y="1841771"/>
              <a:ext cx="3057728" cy="2548644"/>
            </a:xfrm>
            <a:prstGeom prst="homePlate">
              <a:avLst>
                <a:gd name="adj" fmla="val 30129"/>
              </a:avLst>
            </a:prstGeom>
            <a:noFill/>
            <a:ln w="9525" cap="flat" cmpd="sng">
              <a:solidFill>
                <a:srgbClr val="FFD90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endParaRPr lang="en-CA" dirty="0">
                <a:solidFill>
                  <a:schemeClr val="bg1"/>
                </a:solidFill>
              </a:endParaRPr>
            </a:p>
            <a:p>
              <a:pPr marL="114300" indent="0" algn="ctr">
                <a:buNone/>
              </a:pPr>
              <a:r>
                <a:rPr lang="en-CA" dirty="0">
                  <a:solidFill>
                    <a:schemeClr val="bg1"/>
                  </a:solidFill>
                </a:rPr>
                <a:t>Part 1</a:t>
              </a:r>
            </a:p>
            <a:p>
              <a:pPr marL="114300" indent="0" algn="ctr">
                <a:buNone/>
              </a:pPr>
              <a:r>
                <a:rPr lang="en-CA" b="1" dirty="0">
                  <a:solidFill>
                    <a:schemeClr val="accent1"/>
                  </a:solidFill>
                </a:rPr>
                <a:t>Data collection</a:t>
              </a:r>
            </a:p>
            <a:p>
              <a:pPr marL="400050" indent="-285750" algn="ctr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endParaRPr lang="en-CA" b="1" dirty="0">
                <a:solidFill>
                  <a:schemeClr val="accent1"/>
                </a:solidFill>
              </a:endParaRP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dirty="0">
                  <a:solidFill>
                    <a:schemeClr val="bg1"/>
                  </a:solidFill>
                </a:rPr>
                <a:t>Perform </a:t>
              </a:r>
              <a:r>
                <a:rPr lang="en-CA" b="1" dirty="0">
                  <a:solidFill>
                    <a:schemeClr val="bg1"/>
                  </a:solidFill>
                </a:rPr>
                <a:t>Web Scraping </a:t>
              </a:r>
              <a:r>
                <a:rPr lang="en-CA" dirty="0">
                  <a:solidFill>
                    <a:schemeClr val="bg1"/>
                  </a:solidFill>
                </a:rPr>
                <a:t>techniques on 100 entries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dirty="0">
                  <a:solidFill>
                    <a:schemeClr val="bg1"/>
                  </a:solidFill>
                </a:rPr>
                <a:t>Create a </a:t>
              </a:r>
              <a:r>
                <a:rPr lang="en-CA" b="1" dirty="0">
                  <a:solidFill>
                    <a:schemeClr val="bg1"/>
                  </a:solidFill>
                </a:rPr>
                <a:t>data frame</a:t>
              </a:r>
              <a:r>
                <a:rPr lang="en-CA" dirty="0">
                  <a:solidFill>
                    <a:schemeClr val="bg1"/>
                  </a:solidFill>
                </a:rPr>
                <a:t> suitable for scraped data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dirty="0">
                  <a:solidFill>
                    <a:schemeClr val="bg1"/>
                  </a:solidFill>
                </a:rPr>
                <a:t>Platform of choice – </a:t>
              </a:r>
              <a:r>
                <a:rPr lang="en-CA" b="1" dirty="0">
                  <a:solidFill>
                    <a:schemeClr val="bg1"/>
                  </a:solidFill>
                </a:rPr>
                <a:t>Beautiful Soup</a:t>
              </a:r>
            </a:p>
            <a:p>
              <a:pPr marL="400050" indent="-285750" algn="ctr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endParaRPr lang="en-CA" b="1" dirty="0">
                <a:solidFill>
                  <a:schemeClr val="accent1"/>
                </a:solidFill>
              </a:endParaRPr>
            </a:p>
            <a:p>
              <a:pPr marL="114300" indent="0" algn="ctr">
                <a:buNone/>
              </a:pPr>
              <a:endParaRPr lang="en-CA" sz="2400" b="1" dirty="0">
                <a:solidFill>
                  <a:schemeClr val="accent1"/>
                </a:solidFill>
              </a:endParaRPr>
            </a:p>
            <a:p>
              <a:pPr marL="114300" indent="0" algn="ctr">
                <a:buNone/>
              </a:pPr>
              <a:endParaRPr lang="en-CA" sz="2400" b="1" dirty="0">
                <a:solidFill>
                  <a:schemeClr val="accent1"/>
                </a:solidFill>
              </a:endParaRPr>
            </a:p>
            <a:p>
              <a:pPr marL="114300" indent="0" algn="ctr">
                <a:buNone/>
              </a:pPr>
              <a:endParaRPr lang="en-CA" sz="2400" b="1" dirty="0">
                <a:solidFill>
                  <a:schemeClr val="accent1"/>
                </a:solidFill>
              </a:endParaRPr>
            </a:p>
            <a:p>
              <a:pPr marL="114300" indent="0" algn="ctr">
                <a:buNone/>
              </a:pPr>
              <a:endParaRPr lang="en-CA" sz="2400" b="1" dirty="0">
                <a:solidFill>
                  <a:schemeClr val="accent1"/>
                </a:solidFill>
              </a:endParaRPr>
            </a:p>
            <a:p>
              <a:pPr marL="114300" indent="0" algn="ctr">
                <a:buNone/>
              </a:pPr>
              <a:endParaRPr lang="en-CA" sz="2400" b="1" dirty="0">
                <a:solidFill>
                  <a:schemeClr val="accent1"/>
                </a:solidFill>
              </a:endParaRPr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2730465" y="1841771"/>
              <a:ext cx="3543640" cy="2548645"/>
            </a:xfrm>
            <a:prstGeom prst="chevron">
              <a:avLst>
                <a:gd name="adj" fmla="val 29853"/>
              </a:avLst>
            </a:prstGeom>
            <a:noFill/>
            <a:ln w="9525" cap="flat" cmpd="sng">
              <a:solidFill>
                <a:srgbClr val="FFD90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14300" indent="0" algn="ctr">
                <a:buNone/>
              </a:pPr>
              <a:r>
                <a:rPr lang="en-CA" dirty="0">
                  <a:solidFill>
                    <a:schemeClr val="bg1"/>
                  </a:solidFill>
                </a:rPr>
                <a:t>Part 2</a:t>
              </a:r>
            </a:p>
            <a:p>
              <a:pPr marL="114300" indent="0" algn="ctr">
                <a:buNone/>
              </a:pPr>
              <a:r>
                <a:rPr lang="en-CA" b="1" dirty="0">
                  <a:solidFill>
                    <a:schemeClr val="accent1"/>
                  </a:solidFill>
                </a:rPr>
                <a:t>Data Storage</a:t>
              </a:r>
            </a:p>
            <a:p>
              <a:pPr marL="400050" indent="-285750" algn="ctr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endParaRPr lang="en-CA" dirty="0"/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dirty="0">
                  <a:solidFill>
                    <a:schemeClr val="bg1"/>
                  </a:solidFill>
                </a:rPr>
                <a:t>Create </a:t>
              </a:r>
              <a:r>
                <a:rPr lang="en-CA" b="1" dirty="0">
                  <a:solidFill>
                    <a:schemeClr val="bg1"/>
                  </a:solidFill>
                </a:rPr>
                <a:t>database </a:t>
              </a:r>
              <a:r>
                <a:rPr lang="en-CA" dirty="0">
                  <a:solidFill>
                    <a:schemeClr val="bg1"/>
                  </a:solidFill>
                </a:rPr>
                <a:t>for using the data frame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dirty="0">
                  <a:solidFill>
                    <a:schemeClr val="bg1"/>
                  </a:solidFill>
                </a:rPr>
                <a:t>Platform of choice - </a:t>
              </a:r>
              <a:r>
                <a:rPr lang="en-CA" b="1" dirty="0">
                  <a:solidFill>
                    <a:schemeClr val="bg1"/>
                  </a:solidFill>
                </a:rPr>
                <a:t>MongoDB</a:t>
              </a:r>
            </a:p>
          </p:txBody>
        </p:sp>
        <p:sp>
          <p:nvSpPr>
            <p:cNvPr id="8" name="Google Shape;210;p29">
              <a:extLst>
                <a:ext uri="{FF2B5EF4-FFF2-40B4-BE49-F238E27FC236}">
                  <a16:creationId xmlns:a16="http://schemas.microsoft.com/office/drawing/2014/main" id="{85ED08A6-5752-4B67-93F6-7D504101D09A}"/>
                </a:ext>
              </a:extLst>
            </p:cNvPr>
            <p:cNvSpPr/>
            <p:nvPr/>
          </p:nvSpPr>
          <p:spPr>
            <a:xfrm>
              <a:off x="5503081" y="1841771"/>
              <a:ext cx="3543641" cy="2548646"/>
            </a:xfrm>
            <a:prstGeom prst="chevron">
              <a:avLst>
                <a:gd name="adj" fmla="val 29853"/>
              </a:avLst>
            </a:prstGeom>
            <a:noFill/>
            <a:ln w="9525" cap="flat" cmpd="sng">
              <a:solidFill>
                <a:srgbClr val="FFD90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14300" indent="0" algn="ctr">
                <a:buNone/>
              </a:pPr>
              <a:r>
                <a:rPr lang="en-CA" dirty="0">
                  <a:solidFill>
                    <a:schemeClr val="bg1"/>
                  </a:solidFill>
                </a:rPr>
                <a:t>Part 3</a:t>
              </a:r>
            </a:p>
            <a:p>
              <a:pPr marL="114300" indent="0" algn="ctr">
                <a:buNone/>
              </a:pPr>
              <a:r>
                <a:rPr lang="en-CA" b="1" dirty="0">
                  <a:solidFill>
                    <a:schemeClr val="accent1"/>
                  </a:solidFill>
                </a:rPr>
                <a:t>Web Application Development</a:t>
              </a:r>
            </a:p>
            <a:p>
              <a:pPr marL="114300" indent="0" algn="ctr">
                <a:buNone/>
              </a:pPr>
              <a:endParaRPr lang="en-CA" b="1" dirty="0">
                <a:solidFill>
                  <a:schemeClr val="accent1"/>
                </a:solidFill>
              </a:endParaRP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sz="1100" dirty="0">
                  <a:solidFill>
                    <a:schemeClr val="bg1"/>
                  </a:solidFill>
                </a:rPr>
                <a:t>Connecting the database to a </a:t>
              </a:r>
              <a:r>
                <a:rPr lang="en-CA" sz="1100" b="1" dirty="0">
                  <a:solidFill>
                    <a:schemeClr val="bg1"/>
                  </a:solidFill>
                </a:rPr>
                <a:t>UI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sz="1100" dirty="0">
                  <a:solidFill>
                    <a:schemeClr val="bg1"/>
                  </a:solidFill>
                </a:rPr>
                <a:t>Performing </a:t>
              </a:r>
              <a:r>
                <a:rPr lang="en-CA" sz="1100" b="1" dirty="0">
                  <a:solidFill>
                    <a:schemeClr val="bg1"/>
                  </a:solidFill>
                </a:rPr>
                <a:t>Create, Read, Update &amp; Delete </a:t>
              </a:r>
              <a:r>
                <a:rPr lang="en-CA" sz="1100" dirty="0">
                  <a:solidFill>
                    <a:schemeClr val="bg1"/>
                  </a:solidFill>
                </a:rPr>
                <a:t>functions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r>
                <a:rPr lang="en-CA" sz="1100" dirty="0">
                  <a:solidFill>
                    <a:schemeClr val="bg1"/>
                  </a:solidFill>
                </a:rPr>
                <a:t>Platform of choice - </a:t>
              </a:r>
              <a:r>
                <a:rPr lang="en-CA" sz="1100" b="1" dirty="0">
                  <a:solidFill>
                    <a:schemeClr val="bg1"/>
                  </a:solidFill>
                </a:rPr>
                <a:t>Flask</a:t>
              </a:r>
            </a:p>
            <a:p>
              <a:pPr marL="285750" indent="-285750">
                <a:buClr>
                  <a:schemeClr val="bg1"/>
                </a:buClr>
                <a:buFont typeface="Courier New" panose="02070309020205020404" pitchFamily="49" charset="0"/>
                <a:buChar char="o"/>
              </a:pPr>
              <a:endParaRPr lang="en-CA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4" y="1094513"/>
            <a:ext cx="4982510" cy="467332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UI - Add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0" y="1575476"/>
            <a:ext cx="1880681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Add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396515-5973-4EEA-A4B8-4986A38E07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4" t="22443" r="26280" b="37715"/>
          <a:stretch/>
        </p:blipFill>
        <p:spPr>
          <a:xfrm>
            <a:off x="1742101" y="1835082"/>
            <a:ext cx="5659795" cy="288002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01530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397" y="1263859"/>
            <a:ext cx="3218403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Entering data to Add Page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38095" y="1263859"/>
            <a:ext cx="3831249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New Movie Updated on Add Page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678AF3-1E6F-4FC0-A351-6125080EEE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0" t="21775" r="26280" b="38093"/>
          <a:stretch/>
        </p:blipFill>
        <p:spPr>
          <a:xfrm>
            <a:off x="244640" y="2271233"/>
            <a:ext cx="3955915" cy="206421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4EBF9C-FDB7-4731-ABC6-398020DE42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29" t="21775" r="22656" b="25737"/>
          <a:stretch/>
        </p:blipFill>
        <p:spPr>
          <a:xfrm>
            <a:off x="4422843" y="1953463"/>
            <a:ext cx="4461754" cy="269975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25830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20699" y="1234249"/>
            <a:ext cx="3831249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New Movie Updated on MongoDB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F42C48-6F0C-4536-A865-218AF1634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57" t="22191" r="33216" b="38811"/>
          <a:stretch/>
        </p:blipFill>
        <p:spPr>
          <a:xfrm>
            <a:off x="1729446" y="1800431"/>
            <a:ext cx="5685108" cy="287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25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596" y="1119971"/>
            <a:ext cx="2064212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add.html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53348" y="1268242"/>
            <a:ext cx="2157061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Add Flask Code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1CBBA1-4F9C-4296-A140-D21401C67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01" t="18892" r="47399" b="30906"/>
          <a:stretch/>
        </p:blipFill>
        <p:spPr>
          <a:xfrm>
            <a:off x="147367" y="1866644"/>
            <a:ext cx="2946029" cy="292519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39469D-71A3-4A27-B316-51C47D1B4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4" t="24657" r="15800" b="33554"/>
          <a:stretch/>
        </p:blipFill>
        <p:spPr>
          <a:xfrm>
            <a:off x="3226347" y="2353393"/>
            <a:ext cx="5770286" cy="200260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25917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4" y="1199938"/>
            <a:ext cx="4982510" cy="467332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UI - Edit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0" y="1575476"/>
            <a:ext cx="1880681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Edit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5CD34-6AB5-412B-9DDD-86FB879ED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80" t="22191" r="26280" b="62301"/>
          <a:stretch/>
        </p:blipFill>
        <p:spPr>
          <a:xfrm>
            <a:off x="1308745" y="2485652"/>
            <a:ext cx="6526508" cy="126419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97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741" y="1263859"/>
            <a:ext cx="3501060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Edit Movie Name to CODA edit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38095" y="1263859"/>
            <a:ext cx="3831249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CODA edit Updated on Edit Page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4210AD-3FD8-4A80-9CD0-A9C8A0F7B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98" t="22317" r="25256" b="62931"/>
          <a:stretch/>
        </p:blipFill>
        <p:spPr>
          <a:xfrm>
            <a:off x="237974" y="2505243"/>
            <a:ext cx="4362801" cy="81023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38C5A5-2255-488D-828F-1E62899F17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73" t="23451" r="20843" b="26367"/>
          <a:stretch/>
        </p:blipFill>
        <p:spPr>
          <a:xfrm>
            <a:off x="4853309" y="2035512"/>
            <a:ext cx="4052717" cy="210847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60198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20699" y="1234249"/>
            <a:ext cx="3831249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CODA edit Updated on MongoDB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DDE3D1-5CF5-4D50-945F-8EB3D63CC2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3" t="22821" r="15406" b="29394"/>
          <a:stretch/>
        </p:blipFill>
        <p:spPr>
          <a:xfrm>
            <a:off x="1328993" y="1900135"/>
            <a:ext cx="6486013" cy="270429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13031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596" y="1119971"/>
            <a:ext cx="2064212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edit.html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59834" y="1119971"/>
            <a:ext cx="2157061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Edit Flask Code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614305-92C8-44D7-8405-8BFC28F42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61" t="18892" r="31482" b="33932"/>
          <a:stretch/>
        </p:blipFill>
        <p:spPr>
          <a:xfrm>
            <a:off x="226979" y="1890640"/>
            <a:ext cx="3767848" cy="227386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80A618-0A20-4E51-ADFD-B32360F01E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94" t="18892" r="22813" b="33932"/>
          <a:stretch/>
        </p:blipFill>
        <p:spPr>
          <a:xfrm>
            <a:off x="4111557" y="1890640"/>
            <a:ext cx="4805464" cy="242649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29458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4" y="1157038"/>
            <a:ext cx="4982510" cy="467332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Function - Delete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903831" y="1642204"/>
            <a:ext cx="2626468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Page Before Deleting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7ED188-DCB3-4112-96F2-65C753467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3" t="28873" r="18164" b="29771"/>
          <a:stretch/>
        </p:blipFill>
        <p:spPr>
          <a:xfrm>
            <a:off x="194552" y="2698465"/>
            <a:ext cx="4045027" cy="159467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C49B7F1-5933-4DB1-A6D6-DF6A6F6A83D1}"/>
              </a:ext>
            </a:extLst>
          </p:cNvPr>
          <p:cNvSpPr txBox="1">
            <a:spLocks/>
          </p:cNvSpPr>
          <p:nvPr/>
        </p:nvSpPr>
        <p:spPr>
          <a:xfrm>
            <a:off x="5344241" y="1642204"/>
            <a:ext cx="2626468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DB Before Deleting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8171E7-4275-4053-98F7-078AFF82D5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22495" r="19031" b="26746"/>
          <a:stretch/>
        </p:blipFill>
        <p:spPr>
          <a:xfrm>
            <a:off x="4365504" y="2412096"/>
            <a:ext cx="4583943" cy="226155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87742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903831" y="1070705"/>
            <a:ext cx="2626468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Page After Deleting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C49B7F1-5933-4DB1-A6D6-DF6A6F6A83D1}"/>
              </a:ext>
            </a:extLst>
          </p:cNvPr>
          <p:cNvSpPr txBox="1">
            <a:spLocks/>
          </p:cNvSpPr>
          <p:nvPr/>
        </p:nvSpPr>
        <p:spPr>
          <a:xfrm>
            <a:off x="5344241" y="1071772"/>
            <a:ext cx="2626468" cy="51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600" dirty="0"/>
              <a:t>DB After Deleting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16859A-32DD-4F91-A66B-8C094A44EB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78" t="22443" r="26596" b="30023"/>
          <a:stretch/>
        </p:blipFill>
        <p:spPr>
          <a:xfrm>
            <a:off x="70493" y="2124379"/>
            <a:ext cx="4138341" cy="254927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2FEF72-5507-4464-ADDC-A95542A191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85" t="20817" r="20291" b="30911"/>
          <a:stretch/>
        </p:blipFill>
        <p:spPr>
          <a:xfrm>
            <a:off x="4503483" y="2124380"/>
            <a:ext cx="4570024" cy="254927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2712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1526857" y="855096"/>
            <a:ext cx="5813435" cy="897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ctr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800" dirty="0"/>
              <a:t>Source Data – </a:t>
            </a:r>
            <a:r>
              <a:rPr lang="en-CA" sz="1800" b="1" i="1" dirty="0">
                <a:solidFill>
                  <a:schemeClr val="bg1"/>
                </a:solidFill>
              </a:rPr>
              <a:t>Best 100 movies of 2021 by IMDb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BE5391-CF0C-4DE0-82D9-4F1EFAC31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5"/>
          <a:stretch/>
        </p:blipFill>
        <p:spPr>
          <a:xfrm>
            <a:off x="134777" y="2230315"/>
            <a:ext cx="4417389" cy="260965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70E361-F070-4647-B9D6-40FD35FCC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514" y="2933858"/>
            <a:ext cx="2961286" cy="193469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9BF50D-7358-4CE1-B033-7CD661AB5F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139" r="72616" b="59527"/>
          <a:stretch/>
        </p:blipFill>
        <p:spPr>
          <a:xfrm>
            <a:off x="4710426" y="1452158"/>
            <a:ext cx="2400481" cy="133321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9BF12E-5180-4B29-8640-770B7E026B8D}"/>
              </a:ext>
            </a:extLst>
          </p:cNvPr>
          <p:cNvSpPr txBox="1"/>
          <p:nvPr/>
        </p:nvSpPr>
        <p:spPr>
          <a:xfrm>
            <a:off x="3700957" y="475108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Droid Sans"/>
              </a:rPr>
              <a:t>Data Source</a:t>
            </a:r>
          </a:p>
        </p:txBody>
      </p:sp>
    </p:spTree>
    <p:extLst>
      <p:ext uri="{BB962C8B-B14F-4D97-AF65-F5344CB8AC3E}">
        <p14:creationId xmlns:p14="http://schemas.microsoft.com/office/powerpoint/2010/main" val="3882844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2411-7C3D-4A9B-A901-25224EF1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000" dirty="0"/>
              <a:t>Web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ED3C3-DCCD-436D-ABFC-9BA3F5B1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7642" y="1382763"/>
            <a:ext cx="2250327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delete.html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2A5F-2529-49DA-BB7B-CEC4F3948B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662141" y="1382764"/>
            <a:ext cx="2339673" cy="479493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CA" sz="1600" dirty="0"/>
              <a:t>Delete Flask Code</a:t>
            </a:r>
          </a:p>
          <a:p>
            <a:pPr marL="7620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859FB-160B-4210-B600-C0654E740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BC8B2-E646-4167-B888-1969F0986F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8" t="22695" r="25098" b="36580"/>
          <a:stretch/>
        </p:blipFill>
        <p:spPr>
          <a:xfrm>
            <a:off x="326393" y="2295726"/>
            <a:ext cx="4232827" cy="159533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82D5C8-5A7A-450D-86E5-FB91B2CBBB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51" t="37952" r="58589" b="46035"/>
          <a:stretch/>
        </p:blipFill>
        <p:spPr>
          <a:xfrm>
            <a:off x="4846350" y="2488658"/>
            <a:ext cx="3971257" cy="120947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854811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References</a:t>
            </a:r>
            <a:endParaRPr dirty="0"/>
          </a:p>
        </p:txBody>
      </p:sp>
      <p:sp>
        <p:nvSpPr>
          <p:cNvPr id="354" name="Google Shape;354;p37"/>
          <p:cNvSpPr txBox="1">
            <a:spLocks noGrp="1"/>
          </p:cNvSpPr>
          <p:nvPr>
            <p:ph type="body" idx="1"/>
          </p:nvPr>
        </p:nvSpPr>
        <p:spPr>
          <a:xfrm>
            <a:off x="502596" y="2207718"/>
            <a:ext cx="8229600" cy="1445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400" dirty="0">
                <a:hlinkClick r:id="rId3"/>
              </a:rPr>
              <a:t>https://www.google.com/search?q=imdb+logo&amp;rlz=1C1CHBF_enCA972CA972&amp;source=lnms&amp;tbm=isch&amp;sa=X&amp;ved=2ahUKEwieksyU0JDzAhW7GVkFHS_fDVIQ_AUoAXoECAEQAw&amp;biw=1280&amp;bih=632&amp;dpr=1.5</a:t>
            </a:r>
            <a:endParaRPr lang="en-CA" sz="1400" dirty="0"/>
          </a:p>
          <a:p>
            <a:pPr marL="0" indent="0">
              <a:spcBef>
                <a:spcPts val="0"/>
              </a:spcBef>
              <a:buNone/>
            </a:pPr>
            <a:endParaRPr lang="en-CA" sz="1400" dirty="0"/>
          </a:p>
          <a:p>
            <a:pPr marL="0" indent="0">
              <a:spcBef>
                <a:spcPts val="0"/>
              </a:spcBef>
              <a:buNone/>
            </a:pPr>
            <a:r>
              <a:rPr lang="en-CA" sz="1400" dirty="0">
                <a:hlinkClick r:id="rId4"/>
              </a:rPr>
              <a:t>https://www.slidescarnival.com/prospero-free-presentation-template/91</a:t>
            </a:r>
            <a:endParaRPr lang="en-CA" sz="1400" dirty="0"/>
          </a:p>
          <a:p>
            <a:pPr marL="0" indent="0">
              <a:spcBef>
                <a:spcPts val="0"/>
              </a:spcBef>
              <a:buNone/>
            </a:pPr>
            <a:endParaRPr lang="en-CA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p3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 txBox="1">
            <a:spLocks noGrp="1"/>
          </p:cNvSpPr>
          <p:nvPr>
            <p:ph type="ctrTitle" idx="4294967295"/>
          </p:nvPr>
        </p:nvSpPr>
        <p:spPr>
          <a:xfrm>
            <a:off x="729600" y="2129081"/>
            <a:ext cx="7684800" cy="8853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i="1" dirty="0"/>
              <a:t>Thank </a:t>
            </a:r>
            <a:r>
              <a:rPr lang="en-CA" sz="5400" i="1" dirty="0"/>
              <a:t>You</a:t>
            </a:r>
            <a:r>
              <a:rPr lang="en" sz="5400" i="1" dirty="0"/>
              <a:t>!</a:t>
            </a:r>
            <a:endParaRPr sz="5400" i="1" dirty="0"/>
          </a:p>
        </p:txBody>
      </p:sp>
      <p:sp>
        <p:nvSpPr>
          <p:cNvPr id="340" name="Google Shape;340;p35"/>
          <p:cNvSpPr/>
          <p:nvPr/>
        </p:nvSpPr>
        <p:spPr>
          <a:xfrm>
            <a:off x="3753213" y="412725"/>
            <a:ext cx="1637575" cy="885338"/>
          </a:xfrm>
          <a:prstGeom prst="flowChartMerg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33E5-D61F-4878-B1A4-9835F865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1800" dirty="0"/>
              <a:t>Technologies &amp; Libraries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221CF-1074-4A37-82B6-4780FB4D2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505" y="1772291"/>
            <a:ext cx="3584100" cy="2100769"/>
          </a:xfrm>
        </p:spPr>
        <p:txBody>
          <a:bodyPr/>
          <a:lstStyle/>
          <a:p>
            <a:pPr marL="76200" indent="0">
              <a:buNone/>
            </a:pPr>
            <a:r>
              <a:rPr lang="en-CA" dirty="0"/>
              <a:t>Technologies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Python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Flask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Bootstrap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MongoDB Atlas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CED4-8DD8-4A00-A2A3-C59B0E47D376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53795" y="1772291"/>
            <a:ext cx="3584100" cy="2146165"/>
          </a:xfrm>
        </p:spPr>
        <p:txBody>
          <a:bodyPr/>
          <a:lstStyle/>
          <a:p>
            <a:pPr marL="76200" indent="0">
              <a:buNone/>
            </a:pPr>
            <a:r>
              <a:rPr lang="en-CA" dirty="0"/>
              <a:t>Libraries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Beautiful Soup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 err="1"/>
              <a:t>PyMongo</a:t>
            </a:r>
            <a:endParaRPr lang="en-CA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Flask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sz="1800" dirty="0"/>
              <a:t>pandas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7E5F37-F23D-4C9F-831E-053495FD4B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014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685800" y="3811625"/>
            <a:ext cx="4695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Web Scraping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Data Frame</a:t>
            </a:r>
            <a:endParaRPr dirty="0"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/>
          </p:nvPr>
        </p:nvSpPr>
        <p:spPr>
          <a:xfrm>
            <a:off x="685800" y="2334725"/>
            <a:ext cx="4695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1. </a:t>
            </a:r>
            <a:r>
              <a:rPr lang="en-CA" sz="4400" dirty="0"/>
              <a:t>Data Collection</a:t>
            </a:r>
            <a:endParaRPr sz="4400" dirty="0"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C737D-4DD6-4F62-87C1-3E21D3B21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18402"/>
            <a:ext cx="8229600" cy="971700"/>
          </a:xfrm>
        </p:spPr>
        <p:txBody>
          <a:bodyPr/>
          <a:lstStyle/>
          <a:p>
            <a:pPr marL="76200" lvl="0" indent="0" rtl="0">
              <a:spcBef>
                <a:spcPts val="600"/>
              </a:spcBef>
              <a:spcAft>
                <a:spcPts val="0"/>
              </a:spcAft>
            </a:pPr>
            <a:r>
              <a:rPr lang="en-US" b="1" i="1" dirty="0">
                <a:solidFill>
                  <a:schemeClr val="bg1"/>
                </a:solidFill>
              </a:rPr>
              <a:t>HTML Inspection and tags finding</a:t>
            </a:r>
            <a:br>
              <a:rPr lang="en-US" sz="2400" b="1" i="1" dirty="0">
                <a:solidFill>
                  <a:schemeClr val="bg1"/>
                </a:solidFill>
              </a:rPr>
            </a:br>
            <a:br>
              <a:rPr lang="en-US" sz="2400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A88FF-DE37-45FB-9FFB-9E3A9F8E8E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BD863-71C4-4AA3-86C0-18DA37CD1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88" y="1843990"/>
            <a:ext cx="5918235" cy="300677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D535A-9287-4B11-9536-F3276CC5C9DB}"/>
              </a:ext>
            </a:extLst>
          </p:cNvPr>
          <p:cNvCxnSpPr/>
          <p:nvPr/>
        </p:nvCxnSpPr>
        <p:spPr>
          <a:xfrm>
            <a:off x="6153150" y="3324225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EFC1E4-FED1-4F14-81FC-16DDC6B15FF7}"/>
              </a:ext>
            </a:extLst>
          </p:cNvPr>
          <p:cNvCxnSpPr/>
          <p:nvPr/>
        </p:nvCxnSpPr>
        <p:spPr>
          <a:xfrm>
            <a:off x="6372225" y="1828800"/>
            <a:ext cx="0" cy="30067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8FA501-637C-4189-984E-B872C57BFC2A}"/>
              </a:ext>
            </a:extLst>
          </p:cNvPr>
          <p:cNvCxnSpPr/>
          <p:nvPr/>
        </p:nvCxnSpPr>
        <p:spPr>
          <a:xfrm>
            <a:off x="6362700" y="1847850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7B8001-5F11-4631-9134-0A4E874970B5}"/>
              </a:ext>
            </a:extLst>
          </p:cNvPr>
          <p:cNvCxnSpPr/>
          <p:nvPr/>
        </p:nvCxnSpPr>
        <p:spPr>
          <a:xfrm>
            <a:off x="6362700" y="2455961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5665CE7-E505-4DEC-9AEB-04F10E3035AB}"/>
              </a:ext>
            </a:extLst>
          </p:cNvPr>
          <p:cNvCxnSpPr/>
          <p:nvPr/>
        </p:nvCxnSpPr>
        <p:spPr>
          <a:xfrm>
            <a:off x="6357937" y="3000375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391604F-0914-42B0-A189-A9DDF346BFC4}"/>
              </a:ext>
            </a:extLst>
          </p:cNvPr>
          <p:cNvCxnSpPr/>
          <p:nvPr/>
        </p:nvCxnSpPr>
        <p:spPr>
          <a:xfrm>
            <a:off x="6372225" y="4807001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D0B482-A17E-441F-A2E5-A457F7858B5D}"/>
              </a:ext>
            </a:extLst>
          </p:cNvPr>
          <p:cNvCxnSpPr/>
          <p:nvPr/>
        </p:nvCxnSpPr>
        <p:spPr>
          <a:xfrm>
            <a:off x="6357937" y="4248150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0021294-D128-4DED-A6BE-68B22F7FCE9B}"/>
              </a:ext>
            </a:extLst>
          </p:cNvPr>
          <p:cNvSpPr txBox="1"/>
          <p:nvPr/>
        </p:nvSpPr>
        <p:spPr>
          <a:xfrm>
            <a:off x="6591300" y="1690102"/>
            <a:ext cx="1752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Film Title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52C927-6058-46BF-A361-441D046E1F7E}"/>
              </a:ext>
            </a:extLst>
          </p:cNvPr>
          <p:cNvSpPr txBox="1"/>
          <p:nvPr/>
        </p:nvSpPr>
        <p:spPr>
          <a:xfrm>
            <a:off x="6591300" y="2258322"/>
            <a:ext cx="1828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IMDB Rating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1A03AB9-CCD1-4A76-8B1C-D156461109A6}"/>
              </a:ext>
            </a:extLst>
          </p:cNvPr>
          <p:cNvCxnSpPr/>
          <p:nvPr/>
        </p:nvCxnSpPr>
        <p:spPr>
          <a:xfrm>
            <a:off x="6357937" y="3657599"/>
            <a:ext cx="219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E82DB6C-ACDB-4E45-A93E-9AE2B2B29A91}"/>
              </a:ext>
            </a:extLst>
          </p:cNvPr>
          <p:cNvSpPr txBox="1"/>
          <p:nvPr/>
        </p:nvSpPr>
        <p:spPr>
          <a:xfrm>
            <a:off x="6591300" y="2789336"/>
            <a:ext cx="1828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 Time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9A5217-8837-45F7-9D4E-65F6EC058AED}"/>
              </a:ext>
            </a:extLst>
          </p:cNvPr>
          <p:cNvSpPr txBox="1"/>
          <p:nvPr/>
        </p:nvSpPr>
        <p:spPr>
          <a:xfrm>
            <a:off x="6586537" y="3483026"/>
            <a:ext cx="1828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Genre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E147C2-E678-47A3-908E-CE062E74F2C6}"/>
              </a:ext>
            </a:extLst>
          </p:cNvPr>
          <p:cNvSpPr txBox="1"/>
          <p:nvPr/>
        </p:nvSpPr>
        <p:spPr>
          <a:xfrm>
            <a:off x="6586537" y="4076923"/>
            <a:ext cx="1828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 Narration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1B5843D-A284-4601-A835-236B09F02D9E}"/>
              </a:ext>
            </a:extLst>
          </p:cNvPr>
          <p:cNvSpPr txBox="1"/>
          <p:nvPr/>
        </p:nvSpPr>
        <p:spPr>
          <a:xfrm>
            <a:off x="6591300" y="4627860"/>
            <a:ext cx="1828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Director</a:t>
            </a:r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954DB370-46D8-4A95-A5D1-F440D8F338AF}"/>
              </a:ext>
            </a:extLst>
          </p:cNvPr>
          <p:cNvSpPr/>
          <p:nvPr/>
        </p:nvSpPr>
        <p:spPr>
          <a:xfrm>
            <a:off x="7800974" y="1770806"/>
            <a:ext cx="153147" cy="3106837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335BD-FBA8-4365-8642-856EB7D2DA1C}"/>
              </a:ext>
            </a:extLst>
          </p:cNvPr>
          <p:cNvSpPr txBox="1"/>
          <p:nvPr/>
        </p:nvSpPr>
        <p:spPr>
          <a:xfrm>
            <a:off x="8001746" y="3186983"/>
            <a:ext cx="9517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labels</a:t>
            </a:r>
          </a:p>
        </p:txBody>
      </p:sp>
    </p:spTree>
    <p:extLst>
      <p:ext uri="{BB962C8B-B14F-4D97-AF65-F5344CB8AC3E}">
        <p14:creationId xmlns:p14="http://schemas.microsoft.com/office/powerpoint/2010/main" val="2157865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Web Scraping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5" y="499769"/>
            <a:ext cx="4982510" cy="570284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1200" dirty="0">
                <a:latin typeface="Playfair Display" panose="020B0604020202020204" pitchFamily="2" charset="0"/>
              </a:rPr>
              <a:t>Platform used – Beautiful Soup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BEAD9F4-2587-4321-8DCC-638F1FCE806F}"/>
              </a:ext>
            </a:extLst>
          </p:cNvPr>
          <p:cNvSpPr txBox="1">
            <a:spLocks/>
          </p:cNvSpPr>
          <p:nvPr/>
        </p:nvSpPr>
        <p:spPr>
          <a:xfrm>
            <a:off x="949753" y="829345"/>
            <a:ext cx="3071672" cy="40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200" dirty="0">
                <a:latin typeface="Playfair Display" panose="020B0604020202020204" pitchFamily="2" charset="0"/>
              </a:rPr>
              <a:t>Source code used for web scraping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53ADE4-B366-4DA2-8829-4C410A483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493" y="1249163"/>
            <a:ext cx="6334314" cy="342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B8285-A041-4B19-99DD-700536D725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F6E3033-0A72-4618-BB7B-34D4FDE54C7B}"/>
              </a:ext>
            </a:extLst>
          </p:cNvPr>
          <p:cNvSpPr txBox="1">
            <a:spLocks/>
          </p:cNvSpPr>
          <p:nvPr/>
        </p:nvSpPr>
        <p:spPr>
          <a:xfrm>
            <a:off x="959187" y="813537"/>
            <a:ext cx="3071672" cy="40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◈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●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○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roid Sans"/>
              <a:buChar char="■"/>
              <a:defRPr sz="2400" b="0" i="0" u="none" strike="noStrike" cap="none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algn="ctr">
              <a:buFont typeface="Courier New" panose="02070309020205020404" pitchFamily="49" charset="0"/>
              <a:buChar char="o"/>
            </a:pPr>
            <a:r>
              <a:rPr lang="en-CA" sz="1200" dirty="0">
                <a:latin typeface="Playfair Display" panose="020B0604020202020204" pitchFamily="2" charset="0"/>
              </a:rPr>
              <a:t>Source code used for web scraping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26EA6-F342-4924-A396-2E65C646A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227" y="1207137"/>
            <a:ext cx="6304846" cy="346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02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DF9F-9546-49A4-9B82-9D663110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Web Scraping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1D42C-A84C-41AB-99A8-0A1EFECF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745" y="1200150"/>
            <a:ext cx="4982510" cy="570284"/>
          </a:xfrm>
        </p:spPr>
        <p:txBody>
          <a:bodyPr/>
          <a:lstStyle/>
          <a:p>
            <a:pPr marL="76200" indent="0" algn="ctr">
              <a:buNone/>
            </a:pPr>
            <a:r>
              <a:rPr lang="en-CA" sz="2000" dirty="0"/>
              <a:t>.csv file created after scraping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E6D4B-A698-4848-9739-F2E1DA3C9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4F794D-2521-4ED1-A063-174ECDD16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86" r="67809" b="15273"/>
          <a:stretch/>
        </p:blipFill>
        <p:spPr>
          <a:xfrm>
            <a:off x="191310" y="1770434"/>
            <a:ext cx="2649166" cy="309339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B695AC-4DB7-4F19-B997-541E937665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60" r="68597" b="15398"/>
          <a:stretch/>
        </p:blipFill>
        <p:spPr>
          <a:xfrm>
            <a:off x="3304160" y="1770433"/>
            <a:ext cx="2584315" cy="309339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DC2D74-8BA1-469A-8994-744E6DFDB2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334" r="74980" b="14263"/>
          <a:stretch/>
        </p:blipFill>
        <p:spPr>
          <a:xfrm>
            <a:off x="6361889" y="1770433"/>
            <a:ext cx="2584315" cy="309339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55409278"/>
      </p:ext>
    </p:extLst>
  </p:cSld>
  <p:clrMapOvr>
    <a:masterClrMapping/>
  </p:clrMapOvr>
</p:sld>
</file>

<file path=ppt/theme/theme1.xml><?xml version="1.0" encoding="utf-8"?>
<a:theme xmlns:a="http://schemas.openxmlformats.org/drawingml/2006/main" name="Prospero template">
  <a:themeElements>
    <a:clrScheme name="Custom 347">
      <a:dk1>
        <a:srgbClr val="000000"/>
      </a:dk1>
      <a:lt1>
        <a:srgbClr val="FFFFFF"/>
      </a:lt1>
      <a:dk2>
        <a:srgbClr val="1D1D1B"/>
      </a:dk2>
      <a:lt2>
        <a:srgbClr val="F3F3F3"/>
      </a:lt2>
      <a:accent1>
        <a:srgbClr val="FFD900"/>
      </a:accent1>
      <a:accent2>
        <a:srgbClr val="D89F39"/>
      </a:accent2>
      <a:accent3>
        <a:srgbClr val="434343"/>
      </a:accent3>
      <a:accent4>
        <a:srgbClr val="666666"/>
      </a:accent4>
      <a:accent5>
        <a:srgbClr val="999999"/>
      </a:accent5>
      <a:accent6>
        <a:srgbClr val="B7B7B7"/>
      </a:accent6>
      <a:hlink>
        <a:srgbClr val="FF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502</Words>
  <Application>Microsoft Office PowerPoint</Application>
  <PresentationFormat>On-screen Show (16:9)</PresentationFormat>
  <Paragraphs>159</Paragraphs>
  <Slides>32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Playfair Display</vt:lpstr>
      <vt:lpstr>Courier New</vt:lpstr>
      <vt:lpstr>Droid Sans</vt:lpstr>
      <vt:lpstr>Arial</vt:lpstr>
      <vt:lpstr>Times New Roman</vt:lpstr>
      <vt:lpstr>Prospero template</vt:lpstr>
      <vt:lpstr>Web scraping, cloud storage and analysis</vt:lpstr>
      <vt:lpstr>Assignment 1 Deliverables</vt:lpstr>
      <vt:lpstr>PowerPoint Presentation</vt:lpstr>
      <vt:lpstr>Technologies &amp; Libraries Used</vt:lpstr>
      <vt:lpstr>1. Data Collection</vt:lpstr>
      <vt:lpstr>HTML Inspection and tags finding   </vt:lpstr>
      <vt:lpstr>Web Scraping</vt:lpstr>
      <vt:lpstr>PowerPoint Presentation</vt:lpstr>
      <vt:lpstr>Web Scraping</vt:lpstr>
      <vt:lpstr>Data Frame</vt:lpstr>
      <vt:lpstr>Web Scarping</vt:lpstr>
      <vt:lpstr>2. Data Storage</vt:lpstr>
      <vt:lpstr>Database Creation</vt:lpstr>
      <vt:lpstr>Database Creation</vt:lpstr>
      <vt:lpstr>3. Web Application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Web App Development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Data Mining Techniques</dc:title>
  <dc:creator>14168</dc:creator>
  <cp:lastModifiedBy>Sujeevan Shanmugarajah</cp:lastModifiedBy>
  <cp:revision>36</cp:revision>
  <dcterms:modified xsi:type="dcterms:W3CDTF">2022-01-08T05:52:47Z</dcterms:modified>
</cp:coreProperties>
</file>